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Play"/>
      <p:regular r:id="rId18"/>
      <p:bold r:id="rId19"/>
    </p:embeddedFont>
    <p:embeddedFont>
      <p:font typeface="Roboto"/>
      <p:regular r:id="rId20"/>
      <p:bold r:id="rId21"/>
      <p:italic r:id="rId22"/>
      <p:boldItalic r:id="rId23"/>
    </p:embeddedFont>
    <p:embeddedFont>
      <p:font typeface="Poppins"/>
      <p:regular r:id="rId24"/>
      <p:bold r:id="rId25"/>
      <p:italic r:id="rId26"/>
      <p:boldItalic r:id="rId27"/>
    </p:embeddedFont>
    <p:embeddedFont>
      <p:font typeface="Poppins Light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2" roundtripDataSignature="AMtx7mjJQYznzuYL3rUy+fx9VyF83fxl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Poppins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oppins-italic.fntdata"/><Relationship Id="rId25" Type="http://schemas.openxmlformats.org/officeDocument/2006/relationships/font" Target="fonts/Poppins-bold.fntdata"/><Relationship Id="rId28" Type="http://schemas.openxmlformats.org/officeDocument/2006/relationships/font" Target="fonts/PoppinsLight-regular.fntdata"/><Relationship Id="rId27" Type="http://schemas.openxmlformats.org/officeDocument/2006/relationships/font" Target="fonts/Poppi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PoppinsLigh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PoppinsLight-boldItalic.fntdata"/><Relationship Id="rId30" Type="http://schemas.openxmlformats.org/officeDocument/2006/relationships/font" Target="fonts/PoppinsLight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Play-bold.fntdata"/><Relationship Id="rId18" Type="http://schemas.openxmlformats.org/officeDocument/2006/relationships/font" Target="fonts/Pl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6c81346196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36c81346196_0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6c81346196_0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g36c81346196_0_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6c81346196_0_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36c81346196_0_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6c81346196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2">
                <a:latin typeface="Play"/>
                <a:ea typeface="Play"/>
                <a:cs typeface="Play"/>
                <a:sym typeface="Play"/>
              </a:rPr>
              <a:t>Prior to 2014- descriptive work - limited experiments, GPLMS move towards causation</a:t>
            </a:r>
            <a:endParaRPr/>
          </a:p>
        </p:txBody>
      </p:sp>
      <p:sp>
        <p:nvSpPr>
          <p:cNvPr id="162" name="Google Shape;162;g36c81346196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6202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2"/>
              <a:buFont typeface="Play"/>
              <a:buChar char="●"/>
            </a:pPr>
            <a:r>
              <a:rPr lang="en-US" sz="1852">
                <a:latin typeface="Play"/>
                <a:ea typeface="Play"/>
                <a:cs typeface="Play"/>
                <a:sym typeface="Play"/>
              </a:rPr>
              <a:t>Prior to 2014- descriptive work - limited experiments, GPLMS move towards causation</a:t>
            </a:r>
            <a:endParaRPr/>
          </a:p>
        </p:txBody>
      </p:sp>
      <p:sp>
        <p:nvSpPr>
          <p:cNvPr id="172" name="Google Shape;17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Evaluations are costly, so there is a trade-off between increasing the sample size and managing costs. A sample that is too small may fail to detect a significant effect, making the results inconclusive.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Rule of thumb. Generally, in South Africa, for education interventions, 40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schools is the lower bound of what is reasonable to pick up effect sizes on such 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2-year intervention.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3d6a247577_0_1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33d6a247577_0_1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/Gray 1 Content" showMasterSp="0">
  <p:cSld name="Red/Gray 1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title"/>
          </p:nvPr>
        </p:nvSpPr>
        <p:spPr>
          <a:xfrm>
            <a:off x="914805" y="808325"/>
            <a:ext cx="10363200" cy="70564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331D"/>
              </a:buClr>
              <a:buSzPts val="4400"/>
              <a:buFont typeface="Play"/>
              <a:buNone/>
              <a:defRPr>
                <a:solidFill>
                  <a:srgbClr val="52331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body"/>
          </p:nvPr>
        </p:nvSpPr>
        <p:spPr>
          <a:xfrm>
            <a:off x="914400" y="1715549"/>
            <a:ext cx="10363200" cy="4233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1" type="ftr"/>
          </p:nvPr>
        </p:nvSpPr>
        <p:spPr>
          <a:xfrm>
            <a:off x="7725937" y="2785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2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showMasterSp="0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4" name="Google Shape;34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40" name="Google Shape;40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2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2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2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7" name="Google Shape;67;p2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8" name="Google Shape;68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4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3.png"/></Relationships>
</file>

<file path=ppt/slides/_rels/slide2.xml.rels><?xml version="1.0" encoding="UTF-8" standalone="yes"?><Relationships xmlns="http://schemas.openxmlformats.org/package/2006/relationships"><Relationship Id="rId40" Type="http://schemas.openxmlformats.org/officeDocument/2006/relationships/image" Target="../media/image29.png"/><Relationship Id="rId20" Type="http://schemas.openxmlformats.org/officeDocument/2006/relationships/image" Target="../media/image21.png"/><Relationship Id="rId42" Type="http://schemas.openxmlformats.org/officeDocument/2006/relationships/image" Target="../media/image33.png"/><Relationship Id="rId41" Type="http://schemas.openxmlformats.org/officeDocument/2006/relationships/image" Target="../media/image31.png"/><Relationship Id="rId22" Type="http://schemas.openxmlformats.org/officeDocument/2006/relationships/image" Target="../media/image30.png"/><Relationship Id="rId44" Type="http://schemas.openxmlformats.org/officeDocument/2006/relationships/image" Target="../media/image41.png"/><Relationship Id="rId21" Type="http://schemas.openxmlformats.org/officeDocument/2006/relationships/image" Target="../media/image12.png"/><Relationship Id="rId43" Type="http://schemas.openxmlformats.org/officeDocument/2006/relationships/image" Target="../media/image46.png"/><Relationship Id="rId24" Type="http://schemas.openxmlformats.org/officeDocument/2006/relationships/image" Target="../media/image15.png"/><Relationship Id="rId46" Type="http://schemas.openxmlformats.org/officeDocument/2006/relationships/image" Target="../media/image51.png"/><Relationship Id="rId23" Type="http://schemas.openxmlformats.org/officeDocument/2006/relationships/image" Target="../media/image20.png"/><Relationship Id="rId45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26" Type="http://schemas.openxmlformats.org/officeDocument/2006/relationships/image" Target="../media/image36.png"/><Relationship Id="rId25" Type="http://schemas.openxmlformats.org/officeDocument/2006/relationships/image" Target="../media/image24.png"/><Relationship Id="rId47" Type="http://schemas.openxmlformats.org/officeDocument/2006/relationships/image" Target="../media/image48.png"/><Relationship Id="rId28" Type="http://schemas.openxmlformats.org/officeDocument/2006/relationships/image" Target="../media/image37.png"/><Relationship Id="rId27" Type="http://schemas.openxmlformats.org/officeDocument/2006/relationships/image" Target="../media/image27.png"/><Relationship Id="rId5" Type="http://schemas.openxmlformats.org/officeDocument/2006/relationships/image" Target="../media/image35.png"/><Relationship Id="rId6" Type="http://schemas.openxmlformats.org/officeDocument/2006/relationships/image" Target="../media/image1.png"/><Relationship Id="rId29" Type="http://schemas.openxmlformats.org/officeDocument/2006/relationships/image" Target="../media/image49.png"/><Relationship Id="rId7" Type="http://schemas.openxmlformats.org/officeDocument/2006/relationships/image" Target="../media/image11.png"/><Relationship Id="rId8" Type="http://schemas.openxmlformats.org/officeDocument/2006/relationships/image" Target="../media/image3.png"/><Relationship Id="rId31" Type="http://schemas.openxmlformats.org/officeDocument/2006/relationships/image" Target="../media/image22.png"/><Relationship Id="rId30" Type="http://schemas.openxmlformats.org/officeDocument/2006/relationships/image" Target="../media/image28.png"/><Relationship Id="rId11" Type="http://schemas.openxmlformats.org/officeDocument/2006/relationships/image" Target="../media/image17.png"/><Relationship Id="rId33" Type="http://schemas.openxmlformats.org/officeDocument/2006/relationships/image" Target="../media/image32.png"/><Relationship Id="rId10" Type="http://schemas.openxmlformats.org/officeDocument/2006/relationships/image" Target="../media/image5.png"/><Relationship Id="rId32" Type="http://schemas.openxmlformats.org/officeDocument/2006/relationships/image" Target="../media/image34.png"/><Relationship Id="rId13" Type="http://schemas.openxmlformats.org/officeDocument/2006/relationships/image" Target="../media/image7.png"/><Relationship Id="rId35" Type="http://schemas.openxmlformats.org/officeDocument/2006/relationships/image" Target="../media/image39.png"/><Relationship Id="rId12" Type="http://schemas.openxmlformats.org/officeDocument/2006/relationships/image" Target="../media/image2.png"/><Relationship Id="rId34" Type="http://schemas.openxmlformats.org/officeDocument/2006/relationships/image" Target="../media/image26.png"/><Relationship Id="rId15" Type="http://schemas.openxmlformats.org/officeDocument/2006/relationships/image" Target="../media/image18.png"/><Relationship Id="rId37" Type="http://schemas.openxmlformats.org/officeDocument/2006/relationships/image" Target="../media/image47.png"/><Relationship Id="rId14" Type="http://schemas.openxmlformats.org/officeDocument/2006/relationships/image" Target="../media/image13.png"/><Relationship Id="rId36" Type="http://schemas.openxmlformats.org/officeDocument/2006/relationships/image" Target="../media/image23.png"/><Relationship Id="rId17" Type="http://schemas.openxmlformats.org/officeDocument/2006/relationships/image" Target="../media/image9.png"/><Relationship Id="rId39" Type="http://schemas.openxmlformats.org/officeDocument/2006/relationships/image" Target="../media/image25.png"/><Relationship Id="rId16" Type="http://schemas.openxmlformats.org/officeDocument/2006/relationships/image" Target="../media/image19.png"/><Relationship Id="rId38" Type="http://schemas.openxmlformats.org/officeDocument/2006/relationships/image" Target="../media/image40.png"/><Relationship Id="rId19" Type="http://schemas.openxmlformats.org/officeDocument/2006/relationships/image" Target="../media/image8.png"/><Relationship Id="rId18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0.png"/><Relationship Id="rId4" Type="http://schemas.openxmlformats.org/officeDocument/2006/relationships/image" Target="../media/image4.png"/><Relationship Id="rId5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/>
          <p:nvPr>
            <p:ph type="title"/>
          </p:nvPr>
        </p:nvSpPr>
        <p:spPr>
          <a:xfrm>
            <a:off x="346163" y="2289334"/>
            <a:ext cx="53409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6F2B"/>
              </a:buClr>
              <a:buSzPts val="3704"/>
              <a:buFont typeface="Play"/>
              <a:buNone/>
            </a:pPr>
            <a:r>
              <a:rPr lang="en-US" sz="3704">
                <a:solidFill>
                  <a:srgbClr val="366F2B"/>
                </a:solidFill>
              </a:rPr>
              <a:t>Evaluation Lessons</a:t>
            </a:r>
            <a:endParaRPr/>
          </a:p>
        </p:txBody>
      </p:sp>
      <p:sp>
        <p:nvSpPr>
          <p:cNvPr id="95" name="Google Shape;95;p1"/>
          <p:cNvSpPr txBox="1"/>
          <p:nvPr/>
        </p:nvSpPr>
        <p:spPr>
          <a:xfrm>
            <a:off x="546648" y="597429"/>
            <a:ext cx="10280701" cy="325585"/>
          </a:xfrm>
          <a:prstGeom prst="rect">
            <a:avLst/>
          </a:prstGeom>
          <a:noFill/>
          <a:ln>
            <a:noFill/>
          </a:ln>
        </p:spPr>
        <p:txBody>
          <a:bodyPr anchorCtr="0" anchor="b" bIns="60475" lIns="120925" spcFirstLastPara="1" rIns="120925" wrap="square" tIns="604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6C27"/>
              </a:buClr>
              <a:buSzPts val="1455"/>
              <a:buFont typeface="Poppins Light"/>
              <a:buNone/>
            </a:pPr>
            <a:r>
              <a:rPr b="0" i="1" lang="en-US" sz="1455" u="none" cap="none" strike="noStrike">
                <a:solidFill>
                  <a:srgbClr val="856C27"/>
                </a:solidFill>
                <a:latin typeface="Poppins Light"/>
                <a:ea typeface="Poppins Light"/>
                <a:cs typeface="Poppins Light"/>
                <a:sym typeface="Poppins Light"/>
              </a:rPr>
              <a:t>EARLY GRADE READING SYNTHESIS AND LESSONS</a:t>
            </a:r>
            <a:endParaRPr/>
          </a:p>
        </p:txBody>
      </p:sp>
      <p:sp>
        <p:nvSpPr>
          <p:cNvPr id="96" name="Google Shape;96;p1"/>
          <p:cNvSpPr txBox="1"/>
          <p:nvPr/>
        </p:nvSpPr>
        <p:spPr>
          <a:xfrm>
            <a:off x="720470" y="4487481"/>
            <a:ext cx="102807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b" bIns="60475" lIns="120925" spcFirstLastPara="1" rIns="120925" wrap="square" tIns="604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6F2B"/>
              </a:buClr>
              <a:buSzPts val="1455"/>
              <a:buFont typeface="Poppins"/>
              <a:buNone/>
            </a:pPr>
            <a:r>
              <a:rPr b="1" i="1" lang="en-US" sz="1455" u="none" cap="none" strike="noStrike">
                <a:solidFill>
                  <a:srgbClr val="366F2B"/>
                </a:solidFill>
                <a:latin typeface="Poppins"/>
                <a:ea typeface="Poppins"/>
                <a:cs typeface="Poppins"/>
                <a:sym typeface="Poppins"/>
              </a:rPr>
              <a:t>Presentation by: Nompumelelo Nyathi-Mohohlwane </a:t>
            </a:r>
            <a:endParaRPr b="1" i="1" sz="1455" u="none" cap="none" strike="noStrike">
              <a:solidFill>
                <a:srgbClr val="366F2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6F2B"/>
              </a:buClr>
              <a:buSzPts val="1455"/>
              <a:buFont typeface="Poppins"/>
              <a:buNone/>
            </a:pPr>
            <a:r>
              <a:rPr b="0" i="1" lang="en-US" sz="1455" u="none" cap="none" strike="noStrike">
                <a:solidFill>
                  <a:srgbClr val="366F2B"/>
                </a:solidFill>
                <a:latin typeface="Poppins Light"/>
                <a:ea typeface="Poppins Light"/>
                <a:cs typeface="Poppins Light"/>
                <a:sym typeface="Poppins Light"/>
              </a:rPr>
              <a:t>Organisation DBE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6F2B"/>
              </a:buClr>
              <a:buSzPts val="1455"/>
              <a:buFont typeface="Poppins Light"/>
              <a:buNone/>
            </a:pPr>
            <a:r>
              <a:rPr b="0" i="1" lang="en-US" sz="1455" u="none" cap="none" strike="noStrike">
                <a:solidFill>
                  <a:srgbClr val="366F2B"/>
                </a:solidFill>
                <a:latin typeface="Poppins Light"/>
                <a:ea typeface="Poppins Light"/>
                <a:cs typeface="Poppins Light"/>
                <a:sym typeface="Poppins Light"/>
              </a:rPr>
              <a:t>Date: 3 July 2025</a:t>
            </a:r>
            <a:endParaRPr b="0" i="0" sz="1455" u="none" cap="none" strike="noStrike">
              <a:solidFill>
                <a:srgbClr val="366F2B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97" name="Google Shape;9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0821" y="1366281"/>
            <a:ext cx="6081067" cy="345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69079" y="5266218"/>
            <a:ext cx="7591245" cy="979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6c81346196_0_41"/>
          <p:cNvSpPr txBox="1"/>
          <p:nvPr>
            <p:ph type="title"/>
          </p:nvPr>
        </p:nvSpPr>
        <p:spPr>
          <a:xfrm>
            <a:off x="993091" y="697273"/>
            <a:ext cx="9999300" cy="42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331D"/>
              </a:buClr>
              <a:buSzPts val="2381"/>
              <a:buFont typeface="Play"/>
              <a:buNone/>
            </a:pPr>
            <a:r>
              <a:rPr lang="en-US" sz="2381"/>
              <a:t>METHODS MATTER?</a:t>
            </a:r>
            <a:endParaRPr sz="2381"/>
          </a:p>
        </p:txBody>
      </p:sp>
      <p:sp>
        <p:nvSpPr>
          <p:cNvPr id="248" name="Google Shape;248;g36c81346196_0_41"/>
          <p:cNvSpPr txBox="1"/>
          <p:nvPr/>
        </p:nvSpPr>
        <p:spPr>
          <a:xfrm>
            <a:off x="546648" y="597429"/>
            <a:ext cx="102807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475" lIns="120925" spcFirstLastPara="1" rIns="120925" wrap="square" tIns="6047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6C27"/>
              </a:buClr>
              <a:buSzPts val="1455"/>
              <a:buFont typeface="Poppins Light"/>
              <a:buNone/>
            </a:pPr>
            <a:r>
              <a:rPr b="0" i="1" lang="en-US" sz="1455">
                <a:solidFill>
                  <a:srgbClr val="856C27"/>
                </a:solidFill>
                <a:latin typeface="Poppins Light"/>
                <a:ea typeface="Poppins Light"/>
                <a:cs typeface="Poppins Light"/>
                <a:sym typeface="Poppins Light"/>
              </a:rPr>
              <a:t>EARLY GRADE READING SYNTHESIS AND LESSONS</a:t>
            </a:r>
            <a:endParaRPr/>
          </a:p>
        </p:txBody>
      </p:sp>
      <p:pic>
        <p:nvPicPr>
          <p:cNvPr id="249" name="Google Shape;249;g36c81346196_0_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5300" y="1750425"/>
            <a:ext cx="10289746" cy="4984324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g36c81346196_0_41"/>
          <p:cNvSpPr txBox="1"/>
          <p:nvPr/>
        </p:nvSpPr>
        <p:spPr>
          <a:xfrm>
            <a:off x="948877" y="1102675"/>
            <a:ext cx="46011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1225" lIns="161225" spcFirstLastPara="1" rIns="161225" wrap="square" tIns="1612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81">
                <a:solidFill>
                  <a:srgbClr val="275316"/>
                </a:solidFill>
                <a:latin typeface="Roboto"/>
                <a:ea typeface="Roboto"/>
                <a:cs typeface="Roboto"/>
                <a:sym typeface="Roboto"/>
              </a:rPr>
              <a:t>Implement Quality Assurance</a:t>
            </a:r>
            <a:endParaRPr sz="1455">
              <a:solidFill>
                <a:srgbClr val="27531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6c81346196_0_50"/>
          <p:cNvSpPr txBox="1"/>
          <p:nvPr>
            <p:ph type="title"/>
          </p:nvPr>
        </p:nvSpPr>
        <p:spPr>
          <a:xfrm>
            <a:off x="967449" y="692363"/>
            <a:ext cx="10280700" cy="42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331D"/>
              </a:buClr>
              <a:buSzPts val="2381"/>
              <a:buFont typeface="Play"/>
              <a:buNone/>
            </a:pPr>
            <a:r>
              <a:rPr lang="en-US" sz="2381"/>
              <a:t>METHODS MATTER</a:t>
            </a:r>
            <a:endParaRPr sz="2381"/>
          </a:p>
        </p:txBody>
      </p:sp>
      <p:sp>
        <p:nvSpPr>
          <p:cNvPr id="256" name="Google Shape;256;g36c81346196_0_50"/>
          <p:cNvSpPr/>
          <p:nvPr/>
        </p:nvSpPr>
        <p:spPr>
          <a:xfrm>
            <a:off x="690425" y="1862000"/>
            <a:ext cx="10280700" cy="4829100"/>
          </a:xfrm>
          <a:prstGeom prst="roundRect">
            <a:avLst>
              <a:gd fmla="val 16667" name="adj"/>
            </a:avLst>
          </a:prstGeom>
          <a:solidFill>
            <a:srgbClr val="4EA62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45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Utilise existing, relevant, validated test instruments and adapt where necessary</a:t>
            </a:r>
            <a:endParaRPr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45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Ensure that the instrument is fit-for-purpose</a:t>
            </a:r>
            <a:endParaRPr b="1" sz="2645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45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45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Set the right standard of difficulty</a:t>
            </a:r>
            <a:endParaRPr b="1" sz="2645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45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45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Pilot and adjust the level of the assessment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8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8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Develop language specific benchmarks</a:t>
            </a:r>
            <a:endParaRPr b="1" sz="268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7" name="Google Shape;257;g36c81346196_0_50"/>
          <p:cNvSpPr txBox="1"/>
          <p:nvPr/>
        </p:nvSpPr>
        <p:spPr>
          <a:xfrm>
            <a:off x="948875" y="1102675"/>
            <a:ext cx="38943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1225" lIns="161225" spcFirstLastPara="1" rIns="161225" wrap="square" tIns="161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2781">
                <a:solidFill>
                  <a:srgbClr val="275316"/>
                </a:solidFill>
                <a:latin typeface="Roboto"/>
                <a:ea typeface="Roboto"/>
                <a:cs typeface="Roboto"/>
                <a:sym typeface="Roboto"/>
              </a:rPr>
              <a:t>Assessment Lessons</a:t>
            </a:r>
            <a:endParaRPr sz="1854">
              <a:solidFill>
                <a:srgbClr val="27531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8" name="Google Shape;258;g36c81346196_0_50"/>
          <p:cNvSpPr txBox="1"/>
          <p:nvPr/>
        </p:nvSpPr>
        <p:spPr>
          <a:xfrm>
            <a:off x="955648" y="741579"/>
            <a:ext cx="102807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475" lIns="120925" spcFirstLastPara="1" rIns="120925" wrap="square" tIns="6047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6C27"/>
              </a:buClr>
              <a:buSzPts val="1455"/>
              <a:buFont typeface="Poppins Light"/>
              <a:buNone/>
            </a:pPr>
            <a:r>
              <a:rPr b="0" i="1" lang="en-US" sz="1455">
                <a:solidFill>
                  <a:srgbClr val="856C27"/>
                </a:solidFill>
                <a:latin typeface="Poppins Light"/>
                <a:ea typeface="Poppins Light"/>
                <a:cs typeface="Poppins Light"/>
                <a:sym typeface="Poppins Light"/>
              </a:rPr>
              <a:t>EARLY GRADE READING SYNTHESIS AND LESSONS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6c81346196_0_74"/>
          <p:cNvSpPr txBox="1"/>
          <p:nvPr>
            <p:ph type="title"/>
          </p:nvPr>
        </p:nvSpPr>
        <p:spPr>
          <a:xfrm>
            <a:off x="456024" y="167063"/>
            <a:ext cx="10280700" cy="42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331D"/>
              </a:buClr>
              <a:buSzPts val="2381"/>
              <a:buFont typeface="Play"/>
              <a:buNone/>
            </a:pPr>
            <a:r>
              <a:rPr lang="en-US" sz="2381"/>
              <a:t>METHODS MATTER</a:t>
            </a:r>
            <a:endParaRPr sz="2381"/>
          </a:p>
        </p:txBody>
      </p:sp>
      <p:sp>
        <p:nvSpPr>
          <p:cNvPr id="264" name="Google Shape;264;g36c81346196_0_74"/>
          <p:cNvSpPr txBox="1"/>
          <p:nvPr/>
        </p:nvSpPr>
        <p:spPr>
          <a:xfrm>
            <a:off x="723173" y="216279"/>
            <a:ext cx="102807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475" lIns="120925" spcFirstLastPara="1" rIns="120925" wrap="square" tIns="6047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6C27"/>
              </a:buClr>
              <a:buSzPts val="1455"/>
              <a:buFont typeface="Poppins Light"/>
              <a:buNone/>
            </a:pPr>
            <a:r>
              <a:rPr b="0" i="1" lang="en-US" sz="1455">
                <a:solidFill>
                  <a:srgbClr val="856C27"/>
                </a:solidFill>
                <a:latin typeface="Poppins Light"/>
                <a:ea typeface="Poppins Light"/>
                <a:cs typeface="Poppins Light"/>
                <a:sym typeface="Poppins Light"/>
              </a:rPr>
              <a:t>EARLY GRADE READING SYNTHESIS AND LESSONS</a:t>
            </a:r>
            <a:endParaRPr/>
          </a:p>
        </p:txBody>
      </p:sp>
      <p:pic>
        <p:nvPicPr>
          <p:cNvPr id="265" name="Google Shape;265;g36c81346196_0_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66863"/>
            <a:ext cx="11628247" cy="5438737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g36c81346196_0_74"/>
          <p:cNvSpPr txBox="1"/>
          <p:nvPr/>
        </p:nvSpPr>
        <p:spPr>
          <a:xfrm>
            <a:off x="152400" y="589175"/>
            <a:ext cx="38943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1225" lIns="161225" spcFirstLastPara="1" rIns="161225" wrap="square" tIns="161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2781">
                <a:solidFill>
                  <a:srgbClr val="275316"/>
                </a:solidFill>
                <a:latin typeface="Roboto"/>
                <a:ea typeface="Roboto"/>
                <a:cs typeface="Roboto"/>
                <a:sym typeface="Roboto"/>
              </a:rPr>
              <a:t>Assessment Lessons</a:t>
            </a:r>
            <a:endParaRPr sz="1854">
              <a:solidFill>
                <a:srgbClr val="27531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6"/>
          <p:cNvSpPr txBox="1"/>
          <p:nvPr/>
        </p:nvSpPr>
        <p:spPr>
          <a:xfrm>
            <a:off x="761999" y="1141712"/>
            <a:ext cx="7923815" cy="1129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Thank you</a:t>
            </a:r>
            <a:endParaRPr/>
          </a:p>
        </p:txBody>
      </p:sp>
      <p:cxnSp>
        <p:nvCxnSpPr>
          <p:cNvPr id="272" name="Google Shape;272;p16"/>
          <p:cNvCxnSpPr/>
          <p:nvPr/>
        </p:nvCxnSpPr>
        <p:spPr>
          <a:xfrm>
            <a:off x="865140" y="871146"/>
            <a:ext cx="736939" cy="0"/>
          </a:xfrm>
          <a:prstGeom prst="straightConnector1">
            <a:avLst/>
          </a:prstGeom>
          <a:noFill/>
          <a:ln cap="flat" cmpd="sng" w="571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3" name="Google Shape;27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5139" y="3731246"/>
            <a:ext cx="10478721" cy="10478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4" name="Google Shape;274;p16"/>
          <p:cNvCxnSpPr/>
          <p:nvPr/>
        </p:nvCxnSpPr>
        <p:spPr>
          <a:xfrm>
            <a:off x="888897" y="5231580"/>
            <a:ext cx="10459156" cy="0"/>
          </a:xfrm>
          <a:prstGeom prst="straightConnector1">
            <a:avLst/>
          </a:prstGeom>
          <a:noFill/>
          <a:ln cap="flat" cmpd="sng" w="12700">
            <a:solidFill>
              <a:srgbClr val="D0D0D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/>
          <p:nvPr>
            <p:ph idx="10" type="dt"/>
          </p:nvPr>
        </p:nvSpPr>
        <p:spPr>
          <a:xfrm>
            <a:off x="250113" y="6408098"/>
            <a:ext cx="2822153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6/27/2025</a:t>
            </a:r>
            <a:endParaRPr/>
          </a:p>
        </p:txBody>
      </p:sp>
      <p:sp>
        <p:nvSpPr>
          <p:cNvPr id="104" name="Google Shape;104;p2"/>
          <p:cNvSpPr txBox="1"/>
          <p:nvPr>
            <p:ph idx="12" type="sldNum"/>
          </p:nvPr>
        </p:nvSpPr>
        <p:spPr>
          <a:xfrm>
            <a:off x="9119737" y="6408098"/>
            <a:ext cx="2822153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5" name="Google Shape;10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113" y="750515"/>
            <a:ext cx="1495688" cy="1495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6463" y="1102668"/>
            <a:ext cx="1089377" cy="1480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72266" y="1110266"/>
            <a:ext cx="1020967" cy="1248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98110" y="1077683"/>
            <a:ext cx="1797890" cy="1176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89656" y="1039456"/>
            <a:ext cx="1604117" cy="13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795201" y="1048775"/>
            <a:ext cx="1324536" cy="136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39314" y="2015586"/>
            <a:ext cx="1211450" cy="799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280742" y="1018058"/>
            <a:ext cx="1324536" cy="1425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386085" y="1973461"/>
            <a:ext cx="2268639" cy="102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432866" y="2355347"/>
            <a:ext cx="1847350" cy="788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384574" y="2322470"/>
            <a:ext cx="1504048" cy="10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833128" y="2356499"/>
            <a:ext cx="1520792" cy="102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0420781" y="2368856"/>
            <a:ext cx="1367045" cy="92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29024" y="3043723"/>
            <a:ext cx="1053134" cy="1053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206182" y="3013642"/>
            <a:ext cx="1141512" cy="1141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2024497" y="3105289"/>
            <a:ext cx="1248365" cy="1248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353936" y="2217827"/>
            <a:ext cx="1017126" cy="10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124678" y="3109911"/>
            <a:ext cx="1247291" cy="1247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4311748" y="3192509"/>
            <a:ext cx="1073922" cy="1073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283457" y="3937454"/>
            <a:ext cx="861299" cy="1053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5251136" y="2921819"/>
            <a:ext cx="1020090" cy="1247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144439" y="4038186"/>
            <a:ext cx="1014744" cy="10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6396713" y="3122880"/>
            <a:ext cx="1430337" cy="1130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2148149" y="4298067"/>
            <a:ext cx="1141512" cy="1065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7740479" y="3318461"/>
            <a:ext cx="1682579" cy="1100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3096075" y="4048173"/>
            <a:ext cx="1475387" cy="1214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9330598" y="3417649"/>
            <a:ext cx="1090407" cy="92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4417285" y="4365427"/>
            <a:ext cx="976415" cy="1058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5225207" y="4089354"/>
            <a:ext cx="1025525" cy="1172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0827031" y="1156340"/>
            <a:ext cx="1043043" cy="1073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6148312" y="4124003"/>
            <a:ext cx="1176691" cy="1247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7397654" y="4239086"/>
            <a:ext cx="959552" cy="10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0353920" y="3226118"/>
            <a:ext cx="1137725" cy="1205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8507762" y="4241689"/>
            <a:ext cx="868324" cy="920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9924761" y="4318150"/>
            <a:ext cx="957167" cy="1014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314176" y="4972441"/>
            <a:ext cx="955294" cy="1012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0788906" y="4253686"/>
            <a:ext cx="1126467" cy="119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246574" y="5024707"/>
            <a:ext cx="1033881" cy="1095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2091514" y="5179880"/>
            <a:ext cx="970235" cy="102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2803354" y="5132870"/>
            <a:ext cx="1104347" cy="1170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3895979" y="5158021"/>
            <a:ext cx="1056889" cy="1120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4817214" y="5474819"/>
            <a:ext cx="795748" cy="843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5478954" y="5149151"/>
            <a:ext cx="855689" cy="907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6351372" y="5510400"/>
            <a:ext cx="2294989" cy="646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6389185" y="2354929"/>
            <a:ext cx="994271" cy="73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"/>
          <p:cNvSpPr txBox="1"/>
          <p:nvPr>
            <p:ph idx="10" type="dt"/>
          </p:nvPr>
        </p:nvSpPr>
        <p:spPr>
          <a:xfrm>
            <a:off x="250113" y="6408098"/>
            <a:ext cx="2822153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6/27/2025</a:t>
            </a:r>
            <a:endParaRPr/>
          </a:p>
        </p:txBody>
      </p:sp>
      <p:sp>
        <p:nvSpPr>
          <p:cNvPr id="155" name="Google Shape;155;p3"/>
          <p:cNvSpPr txBox="1"/>
          <p:nvPr>
            <p:ph idx="12" type="sldNum"/>
          </p:nvPr>
        </p:nvSpPr>
        <p:spPr>
          <a:xfrm>
            <a:off x="9119737" y="6408098"/>
            <a:ext cx="2822153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6" name="Google Shape;156;p3"/>
          <p:cNvSpPr txBox="1"/>
          <p:nvPr>
            <p:ph type="title"/>
          </p:nvPr>
        </p:nvSpPr>
        <p:spPr>
          <a:xfrm>
            <a:off x="419598" y="538374"/>
            <a:ext cx="10111215" cy="42428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331D"/>
              </a:buClr>
              <a:buSzPts val="2381"/>
              <a:buFont typeface="Play"/>
              <a:buNone/>
            </a:pPr>
            <a:r>
              <a:rPr lang="en-US" sz="2381"/>
              <a:t>PRESENTATION TITLE </a:t>
            </a:r>
            <a:endParaRPr sz="2381"/>
          </a:p>
        </p:txBody>
      </p:sp>
      <p:sp>
        <p:nvSpPr>
          <p:cNvPr id="157" name="Google Shape;157;p3"/>
          <p:cNvSpPr txBox="1"/>
          <p:nvPr>
            <p:ph idx="1" type="body"/>
          </p:nvPr>
        </p:nvSpPr>
        <p:spPr>
          <a:xfrm>
            <a:off x="718733" y="1790054"/>
            <a:ext cx="10280700" cy="42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Early lessons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RCTs - when and how to randomise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Mixed Methods - what they contribute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Data collection lessons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Designing</a:t>
            </a:r>
            <a:r>
              <a:rPr lang="en-US"/>
              <a:t> assessments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3"/>
          <p:cNvSpPr txBox="1"/>
          <p:nvPr/>
        </p:nvSpPr>
        <p:spPr>
          <a:xfrm>
            <a:off x="546648" y="597429"/>
            <a:ext cx="10280701" cy="325585"/>
          </a:xfrm>
          <a:prstGeom prst="rect">
            <a:avLst/>
          </a:prstGeom>
          <a:noFill/>
          <a:ln>
            <a:noFill/>
          </a:ln>
        </p:spPr>
        <p:txBody>
          <a:bodyPr anchorCtr="0" anchor="b" bIns="60475" lIns="120925" spcFirstLastPara="1" rIns="120925" wrap="square" tIns="6047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6C27"/>
              </a:buClr>
              <a:buSzPts val="1455"/>
              <a:buFont typeface="Poppins Light"/>
              <a:buNone/>
            </a:pPr>
            <a:r>
              <a:rPr b="0" i="1" lang="en-US" sz="1455" u="none" cap="none" strike="noStrike">
                <a:solidFill>
                  <a:srgbClr val="856C27"/>
                </a:solidFill>
                <a:latin typeface="Poppins Light"/>
                <a:ea typeface="Poppins Light"/>
                <a:cs typeface="Poppins Light"/>
                <a:sym typeface="Poppins Light"/>
              </a:rPr>
              <a:t>EARLY GRADE READING SYNTHESIS AND LESSONS</a:t>
            </a:r>
            <a:endParaRPr/>
          </a:p>
        </p:txBody>
      </p:sp>
      <p:pic>
        <p:nvPicPr>
          <p:cNvPr id="159" name="Google Shape;15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93839" y="4014062"/>
            <a:ext cx="4741575" cy="214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6c81346196_0_17"/>
          <p:cNvSpPr txBox="1"/>
          <p:nvPr>
            <p:ph type="title"/>
          </p:nvPr>
        </p:nvSpPr>
        <p:spPr>
          <a:xfrm>
            <a:off x="993091" y="697273"/>
            <a:ext cx="9999300" cy="42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331D"/>
              </a:buClr>
              <a:buSzPts val="2381"/>
              <a:buFont typeface="Play"/>
              <a:buNone/>
            </a:pPr>
            <a:r>
              <a:rPr lang="en-US" sz="2381"/>
              <a:t>METHODS MATTER?</a:t>
            </a:r>
            <a:endParaRPr sz="2381"/>
          </a:p>
        </p:txBody>
      </p:sp>
      <p:sp>
        <p:nvSpPr>
          <p:cNvPr id="165" name="Google Shape;165;g36c81346196_0_17"/>
          <p:cNvSpPr txBox="1"/>
          <p:nvPr/>
        </p:nvSpPr>
        <p:spPr>
          <a:xfrm>
            <a:off x="993100" y="1541975"/>
            <a:ext cx="70119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1225" lIns="161225" spcFirstLastPara="1" rIns="161225" wrap="square" tIns="1612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81">
                <a:solidFill>
                  <a:srgbClr val="275316"/>
                </a:solidFill>
                <a:latin typeface="Roboto"/>
                <a:ea typeface="Roboto"/>
                <a:cs typeface="Roboto"/>
                <a:sym typeface="Roboto"/>
              </a:rPr>
              <a:t>RCUP Lessons - Value of a counterfactual</a:t>
            </a:r>
            <a:endParaRPr sz="1654">
              <a:solidFill>
                <a:srgbClr val="27531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" name="Google Shape;166;g36c81346196_0_17"/>
          <p:cNvSpPr txBox="1"/>
          <p:nvPr/>
        </p:nvSpPr>
        <p:spPr>
          <a:xfrm>
            <a:off x="546648" y="597429"/>
            <a:ext cx="102807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475" lIns="120925" spcFirstLastPara="1" rIns="120925" wrap="square" tIns="6047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6C27"/>
              </a:buClr>
              <a:buSzPts val="1455"/>
              <a:buFont typeface="Poppins Light"/>
              <a:buNone/>
            </a:pPr>
            <a:r>
              <a:rPr b="0" i="1" lang="en-US" sz="1455">
                <a:solidFill>
                  <a:srgbClr val="856C27"/>
                </a:solidFill>
                <a:latin typeface="Poppins Light"/>
                <a:ea typeface="Poppins Light"/>
                <a:cs typeface="Poppins Light"/>
                <a:sym typeface="Poppins Light"/>
              </a:rPr>
              <a:t>EARLY GRADE READING SYNTHESIS AND LESSONS</a:t>
            </a:r>
            <a:endParaRPr/>
          </a:p>
        </p:txBody>
      </p:sp>
      <p:pic>
        <p:nvPicPr>
          <p:cNvPr id="167" name="Google Shape;167;g36c81346196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8838" y="1964075"/>
            <a:ext cx="8714320" cy="458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36c81346196_0_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2138" y="5073193"/>
            <a:ext cx="1089376" cy="1480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36c81346196_0_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48738" y="5362315"/>
            <a:ext cx="1495688" cy="1495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"/>
          <p:cNvSpPr txBox="1"/>
          <p:nvPr>
            <p:ph type="title"/>
          </p:nvPr>
        </p:nvSpPr>
        <p:spPr>
          <a:xfrm>
            <a:off x="993091" y="697273"/>
            <a:ext cx="9999300" cy="42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331D"/>
              </a:buClr>
              <a:buSzPts val="2381"/>
              <a:buFont typeface="Play"/>
              <a:buNone/>
            </a:pPr>
            <a:r>
              <a:rPr lang="en-US" sz="2381"/>
              <a:t>METHODS MATTER?</a:t>
            </a:r>
            <a:endParaRPr sz="2381"/>
          </a:p>
        </p:txBody>
      </p:sp>
      <p:sp>
        <p:nvSpPr>
          <p:cNvPr id="175" name="Google Shape;175;p6"/>
          <p:cNvSpPr txBox="1"/>
          <p:nvPr>
            <p:ph idx="1" type="body"/>
          </p:nvPr>
        </p:nvSpPr>
        <p:spPr>
          <a:xfrm>
            <a:off x="1166075" y="2150075"/>
            <a:ext cx="10562100" cy="48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55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Char char="•"/>
            </a:pPr>
            <a:r>
              <a:rPr lang="en-US" sz="2000">
                <a:latin typeface="Play"/>
                <a:ea typeface="Play"/>
                <a:cs typeface="Play"/>
                <a:sym typeface="Play"/>
              </a:rPr>
              <a:t>RCUP 2014 RCT - value of a counterfactual</a:t>
            </a:r>
            <a:endParaRPr sz="2000">
              <a:latin typeface="Play"/>
              <a:ea typeface="Play"/>
              <a:cs typeface="Play"/>
              <a:sym typeface="Play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lay"/>
              <a:ea typeface="Play"/>
              <a:cs typeface="Play"/>
              <a:sym typeface="Play"/>
            </a:endParaRPr>
          </a:p>
          <a:p>
            <a:pPr indent="-355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Char char="•"/>
            </a:pPr>
            <a:r>
              <a:rPr lang="en-US" sz="2000">
                <a:latin typeface="Play"/>
                <a:ea typeface="Play"/>
                <a:cs typeface="Play"/>
                <a:sym typeface="Play"/>
              </a:rPr>
              <a:t>Robust methodology highlighted that not all well-meaning or plausible sounding interventions will have impact on learning outcomes </a:t>
            </a:r>
            <a:endParaRPr sz="2000">
              <a:latin typeface="Play"/>
              <a:ea typeface="Play"/>
              <a:cs typeface="Play"/>
              <a:sym typeface="Play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lay"/>
              <a:ea typeface="Play"/>
              <a:cs typeface="Play"/>
              <a:sym typeface="Play"/>
            </a:endParaRPr>
          </a:p>
          <a:p>
            <a:pPr indent="-355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Char char="•"/>
            </a:pPr>
            <a:r>
              <a:rPr lang="en-US" sz="2000">
                <a:latin typeface="Play"/>
                <a:ea typeface="Play"/>
                <a:cs typeface="Play"/>
                <a:sym typeface="Play"/>
              </a:rPr>
              <a:t>Invest in robust impact evaluation methods to draw accurate conclusions about programme effectiveness (#methodsmatter),</a:t>
            </a:r>
            <a:endParaRPr sz="2000"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lay"/>
              <a:ea typeface="Play"/>
              <a:cs typeface="Play"/>
              <a:sym typeface="Play"/>
            </a:endParaRPr>
          </a:p>
          <a:p>
            <a:pPr indent="-355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Char char="•"/>
            </a:pPr>
            <a:r>
              <a:rPr lang="en-US" sz="2000">
                <a:latin typeface="Play"/>
                <a:ea typeface="Play"/>
                <a:cs typeface="Play"/>
                <a:sym typeface="Play"/>
              </a:rPr>
              <a:t>Small well </a:t>
            </a:r>
            <a:r>
              <a:rPr lang="en-US" sz="2000">
                <a:latin typeface="Play"/>
                <a:ea typeface="Play"/>
                <a:cs typeface="Play"/>
                <a:sym typeface="Play"/>
              </a:rPr>
              <a:t>designed studies as catalysts for informing policy</a:t>
            </a:r>
            <a:endParaRPr sz="2000">
              <a:latin typeface="Play"/>
              <a:ea typeface="Play"/>
              <a:cs typeface="Play"/>
              <a:sym typeface="Play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lay"/>
              <a:ea typeface="Play"/>
              <a:cs typeface="Play"/>
              <a:sym typeface="Play"/>
            </a:endParaRPr>
          </a:p>
          <a:p>
            <a:pPr indent="-355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Char char="•"/>
            </a:pPr>
            <a:r>
              <a:rPr lang="en-US" sz="2000">
                <a:latin typeface="Play"/>
                <a:ea typeface="Play"/>
                <a:cs typeface="Play"/>
                <a:sym typeface="Play"/>
              </a:rPr>
              <a:t>Stakeholder role to learn from zero impact results - donors, implementers, provinces/government</a:t>
            </a:r>
            <a:endParaRPr sz="2000">
              <a:latin typeface="Play"/>
              <a:ea typeface="Play"/>
              <a:cs typeface="Play"/>
              <a:sym typeface="Play"/>
            </a:endParaRPr>
          </a:p>
          <a:p>
            <a:pPr indent="-110998" lvl="0" marL="228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852">
              <a:latin typeface="Play"/>
              <a:ea typeface="Play"/>
              <a:cs typeface="Play"/>
              <a:sym typeface="Play"/>
            </a:endParaRPr>
          </a:p>
          <a:p>
            <a:pPr indent="-110998" lvl="0" marL="228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852">
              <a:latin typeface="Play"/>
              <a:ea typeface="Play"/>
              <a:cs typeface="Play"/>
              <a:sym typeface="Play"/>
            </a:endParaRPr>
          </a:p>
          <a:p>
            <a:pPr indent="-110998" lvl="0" marL="228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852">
              <a:latin typeface="Play"/>
              <a:ea typeface="Play"/>
              <a:cs typeface="Play"/>
              <a:sym typeface="Play"/>
            </a:endParaRPr>
          </a:p>
          <a:p>
            <a:pPr indent="-110998" lvl="0" marL="228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52">
              <a:latin typeface="Play"/>
              <a:ea typeface="Play"/>
              <a:cs typeface="Play"/>
              <a:sym typeface="Play"/>
            </a:endParaRPr>
          </a:p>
          <a:p>
            <a:pPr indent="-110998" lvl="0" marL="228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2"/>
              <a:buNone/>
            </a:pPr>
            <a:r>
              <a:t/>
            </a:r>
            <a:endParaRPr sz="1852"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76" name="Google Shape;176;p6"/>
          <p:cNvSpPr txBox="1"/>
          <p:nvPr/>
        </p:nvSpPr>
        <p:spPr>
          <a:xfrm>
            <a:off x="993102" y="1497875"/>
            <a:ext cx="46011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1225" lIns="161225" spcFirstLastPara="1" rIns="161225" wrap="square" tIns="1612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81">
                <a:solidFill>
                  <a:srgbClr val="275316"/>
                </a:solidFill>
                <a:latin typeface="Roboto"/>
                <a:ea typeface="Roboto"/>
                <a:cs typeface="Roboto"/>
                <a:sym typeface="Roboto"/>
              </a:rPr>
              <a:t>GPLMS &amp; RCUP Lessons</a:t>
            </a:r>
            <a:endParaRPr sz="1455">
              <a:solidFill>
                <a:srgbClr val="27531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6"/>
          <p:cNvSpPr txBox="1"/>
          <p:nvPr/>
        </p:nvSpPr>
        <p:spPr>
          <a:xfrm>
            <a:off x="546648" y="597429"/>
            <a:ext cx="10280701" cy="325585"/>
          </a:xfrm>
          <a:prstGeom prst="rect">
            <a:avLst/>
          </a:prstGeom>
          <a:noFill/>
          <a:ln>
            <a:noFill/>
          </a:ln>
        </p:spPr>
        <p:txBody>
          <a:bodyPr anchorCtr="0" anchor="b" bIns="60475" lIns="120925" spcFirstLastPara="1" rIns="120925" wrap="square" tIns="6047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6C27"/>
              </a:buClr>
              <a:buSzPts val="1455"/>
              <a:buFont typeface="Poppins Light"/>
              <a:buNone/>
            </a:pPr>
            <a:r>
              <a:rPr b="0" i="1" lang="en-US" sz="1455">
                <a:solidFill>
                  <a:srgbClr val="856C27"/>
                </a:solidFill>
                <a:latin typeface="Poppins Light"/>
                <a:ea typeface="Poppins Light"/>
                <a:cs typeface="Poppins Light"/>
                <a:sym typeface="Poppins Light"/>
              </a:rPr>
              <a:t>EARLY GRADE READING SYNTHESIS AND LESSONS</a:t>
            </a:r>
            <a:endParaRPr/>
          </a:p>
        </p:txBody>
      </p:sp>
      <p:pic>
        <p:nvPicPr>
          <p:cNvPr id="178" name="Google Shape;17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99726" y="1071402"/>
            <a:ext cx="2160127" cy="177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"/>
          <p:cNvSpPr txBox="1"/>
          <p:nvPr>
            <p:ph idx="12" type="sldNum"/>
          </p:nvPr>
        </p:nvSpPr>
        <p:spPr>
          <a:xfrm>
            <a:off x="9119737" y="6408098"/>
            <a:ext cx="2822153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5" name="Google Shape;185;p9"/>
          <p:cNvSpPr txBox="1"/>
          <p:nvPr>
            <p:ph type="title"/>
          </p:nvPr>
        </p:nvSpPr>
        <p:spPr>
          <a:xfrm>
            <a:off x="756589" y="597876"/>
            <a:ext cx="10280700" cy="42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331D"/>
              </a:buClr>
              <a:buSzPts val="2381"/>
              <a:buFont typeface="Play"/>
              <a:buNone/>
            </a:pPr>
            <a:r>
              <a:rPr lang="en-US" sz="2381"/>
              <a:t>METHODS MATTER</a:t>
            </a:r>
            <a:endParaRPr/>
          </a:p>
        </p:txBody>
      </p:sp>
      <p:grpSp>
        <p:nvGrpSpPr>
          <p:cNvPr id="186" name="Google Shape;186;p9"/>
          <p:cNvGrpSpPr/>
          <p:nvPr/>
        </p:nvGrpSpPr>
        <p:grpSpPr>
          <a:xfrm>
            <a:off x="1295400" y="1597250"/>
            <a:ext cx="9601200" cy="5057172"/>
            <a:chOff x="0" y="40675"/>
            <a:chExt cx="9601200" cy="3581820"/>
          </a:xfrm>
        </p:grpSpPr>
        <p:sp>
          <p:nvSpPr>
            <p:cNvPr id="187" name="Google Shape;187;p9"/>
            <p:cNvSpPr/>
            <p:nvPr/>
          </p:nvSpPr>
          <p:spPr>
            <a:xfrm>
              <a:off x="0" y="748871"/>
              <a:ext cx="9601200" cy="1162500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9050">
              <a:solidFill>
                <a:srgbClr val="F5973D"/>
              </a:solidFill>
              <a:prstDash val="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9"/>
            <p:cNvSpPr txBox="1"/>
            <p:nvPr/>
          </p:nvSpPr>
          <p:spPr>
            <a:xfrm>
              <a:off x="56725" y="762609"/>
              <a:ext cx="9487800" cy="129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9550" lIns="745150" spcFirstLastPara="1" rIns="745150" wrap="square" tIns="749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</a:rPr>
                <a:t>RCT remains the best way to identify the causal effect of an intervention</a:t>
              </a:r>
              <a:endParaRPr sz="18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</a:rPr>
                <a:t>Randomisation is easier than you think</a:t>
              </a:r>
              <a:endParaRPr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9"/>
            <p:cNvSpPr/>
            <p:nvPr/>
          </p:nvSpPr>
          <p:spPr>
            <a:xfrm>
              <a:off x="480059" y="40675"/>
              <a:ext cx="6720833" cy="1062720"/>
            </a:xfrm>
            <a:prstGeom prst="roundRect">
              <a:avLst>
                <a:gd fmla="val 16667" name="adj"/>
              </a:avLst>
            </a:prstGeom>
            <a:solidFill>
              <a:srgbClr val="856C27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9"/>
            <p:cNvSpPr txBox="1"/>
            <p:nvPr/>
          </p:nvSpPr>
          <p:spPr>
            <a:xfrm>
              <a:off x="531937" y="79149"/>
              <a:ext cx="6617100" cy="95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54025" spcFirstLastPara="1" rIns="254025" wrap="square" tIns="0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Arial"/>
                <a:buNone/>
              </a:pPr>
              <a:r>
                <a:rPr lang="en-US" sz="2000">
                  <a:solidFill>
                    <a:schemeClr val="lt1"/>
                  </a:solidFill>
                </a:rPr>
                <a:t>Run an RCT if the evidence is needed to make key policy decisions</a:t>
              </a:r>
              <a:endParaRPr sz="20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Arial"/>
                <a:buNone/>
              </a:pPr>
              <a:r>
                <a:t/>
              </a:r>
              <a:endParaRPr sz="2000"/>
            </a:p>
          </p:txBody>
        </p:sp>
        <p:sp>
          <p:nvSpPr>
            <p:cNvPr id="191" name="Google Shape;191;p9"/>
            <p:cNvSpPr/>
            <p:nvPr/>
          </p:nvSpPr>
          <p:spPr>
            <a:xfrm>
              <a:off x="0" y="2460145"/>
              <a:ext cx="9601191" cy="1162350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9050">
              <a:solidFill>
                <a:srgbClr val="F5973D"/>
              </a:solidFill>
              <a:prstDash val="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9"/>
            <p:cNvSpPr txBox="1"/>
            <p:nvPr/>
          </p:nvSpPr>
          <p:spPr>
            <a:xfrm>
              <a:off x="56705" y="2274091"/>
              <a:ext cx="94878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9550" lIns="745150" spcFirstLastPara="1" rIns="745150" wrap="square" tIns="749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</a:rPr>
                <a:t>Feasibility and design of evaluation methods should be informed upfront</a:t>
              </a:r>
              <a:endParaRPr sz="18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</a:rPr>
                <a:t>When implementation will be staggered or not universal</a:t>
              </a:r>
              <a:endParaRPr sz="18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3" name="Google Shape;193;p9"/>
            <p:cNvSpPr/>
            <p:nvPr/>
          </p:nvSpPr>
          <p:spPr>
            <a:xfrm>
              <a:off x="480050" y="1928783"/>
              <a:ext cx="6720900" cy="670800"/>
            </a:xfrm>
            <a:prstGeom prst="roundRect">
              <a:avLst>
                <a:gd fmla="val 16667" name="adj"/>
              </a:avLst>
            </a:prstGeom>
            <a:solidFill>
              <a:srgbClr val="3A7D22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9"/>
            <p:cNvSpPr txBox="1"/>
            <p:nvPr/>
          </p:nvSpPr>
          <p:spPr>
            <a:xfrm>
              <a:off x="531925" y="1980665"/>
              <a:ext cx="6617100" cy="6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54025" spcFirstLastPara="1" rIns="254025" wrap="square" tIns="0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Arial"/>
                <a:buNone/>
              </a:pPr>
              <a:r>
                <a:rPr lang="en-US" sz="2000">
                  <a:solidFill>
                    <a:schemeClr val="lt1"/>
                  </a:solidFill>
                </a:rPr>
                <a:t>Before you intervene !</a:t>
              </a:r>
              <a:endPara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" name="Google Shape;195;p9"/>
          <p:cNvSpPr txBox="1"/>
          <p:nvPr/>
        </p:nvSpPr>
        <p:spPr>
          <a:xfrm>
            <a:off x="867015" y="1102675"/>
            <a:ext cx="39420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1225" lIns="161225" spcFirstLastPara="1" rIns="161225" wrap="square" tIns="161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2381">
                <a:solidFill>
                  <a:srgbClr val="275316"/>
                </a:solidFill>
                <a:latin typeface="Roboto"/>
                <a:ea typeface="Roboto"/>
                <a:cs typeface="Roboto"/>
                <a:sym typeface="Roboto"/>
              </a:rPr>
              <a:t>When to Randomise</a:t>
            </a:r>
            <a:endParaRPr sz="1455">
              <a:solidFill>
                <a:srgbClr val="27531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" name="Google Shape;196;p9"/>
          <p:cNvSpPr txBox="1"/>
          <p:nvPr/>
        </p:nvSpPr>
        <p:spPr>
          <a:xfrm>
            <a:off x="546648" y="597429"/>
            <a:ext cx="10280701" cy="325585"/>
          </a:xfrm>
          <a:prstGeom prst="rect">
            <a:avLst/>
          </a:prstGeom>
          <a:noFill/>
          <a:ln>
            <a:noFill/>
          </a:ln>
        </p:spPr>
        <p:txBody>
          <a:bodyPr anchorCtr="0" anchor="b" bIns="60475" lIns="120925" spcFirstLastPara="1" rIns="120925" wrap="square" tIns="6047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6C27"/>
              </a:buClr>
              <a:buSzPts val="1455"/>
              <a:buFont typeface="Poppins Light"/>
              <a:buNone/>
            </a:pPr>
            <a:r>
              <a:rPr b="0" i="1" lang="en-US" sz="1455">
                <a:solidFill>
                  <a:srgbClr val="856C27"/>
                </a:solidFill>
                <a:latin typeface="Poppins Light"/>
                <a:ea typeface="Poppins Light"/>
                <a:cs typeface="Poppins Light"/>
                <a:sym typeface="Poppins Light"/>
              </a:rPr>
              <a:t>EARLY GRADE READING SYNTHESIS AND LESSONS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"/>
          <p:cNvSpPr txBox="1"/>
          <p:nvPr>
            <p:ph type="title"/>
          </p:nvPr>
        </p:nvSpPr>
        <p:spPr>
          <a:xfrm>
            <a:off x="967449" y="692363"/>
            <a:ext cx="10280700" cy="42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331D"/>
              </a:buClr>
              <a:buSzPts val="2381"/>
              <a:buFont typeface="Play"/>
              <a:buNone/>
            </a:pPr>
            <a:r>
              <a:rPr lang="en-US" sz="2381"/>
              <a:t>METHODS MATTER</a:t>
            </a:r>
            <a:endParaRPr sz="2381"/>
          </a:p>
        </p:txBody>
      </p:sp>
      <p:sp>
        <p:nvSpPr>
          <p:cNvPr id="202" name="Google Shape;202;p7"/>
          <p:cNvSpPr/>
          <p:nvPr/>
        </p:nvSpPr>
        <p:spPr>
          <a:xfrm>
            <a:off x="6688275" y="1114475"/>
            <a:ext cx="4896600" cy="4829100"/>
          </a:xfrm>
          <a:prstGeom prst="roundRect">
            <a:avLst>
              <a:gd fmla="val 16667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45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Identify your sample size early</a:t>
            </a:r>
            <a:r>
              <a:rPr b="1" lang="en-US" sz="238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238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40 school per group</a:t>
            </a:r>
            <a:endParaRPr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45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 </a:t>
            </a:r>
            <a:r>
              <a:rPr b="1" lang="en-US" sz="2645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sampling frame  close to the target population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8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External validity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8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45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Threshold functionality</a:t>
            </a:r>
            <a:endParaRPr sz="238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03" name="Google Shape;203;p7"/>
          <p:cNvCxnSpPr/>
          <p:nvPr/>
        </p:nvCxnSpPr>
        <p:spPr>
          <a:xfrm>
            <a:off x="7996636" y="3102434"/>
            <a:ext cx="1754431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p7"/>
          <p:cNvCxnSpPr/>
          <p:nvPr/>
        </p:nvCxnSpPr>
        <p:spPr>
          <a:xfrm>
            <a:off x="7996636" y="4566804"/>
            <a:ext cx="17544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205" name="Google Shape;205;p7"/>
          <p:cNvSpPr txBox="1"/>
          <p:nvPr/>
        </p:nvSpPr>
        <p:spPr>
          <a:xfrm>
            <a:off x="948869" y="1102675"/>
            <a:ext cx="36825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1225" lIns="161225" spcFirstLastPara="1" rIns="161225" wrap="square" tIns="161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2381">
                <a:solidFill>
                  <a:srgbClr val="275316"/>
                </a:solidFill>
                <a:latin typeface="Roboto"/>
                <a:ea typeface="Roboto"/>
                <a:cs typeface="Roboto"/>
                <a:sym typeface="Roboto"/>
              </a:rPr>
              <a:t>How</a:t>
            </a:r>
            <a:r>
              <a:rPr b="1" lang="en-US" sz="2381">
                <a:solidFill>
                  <a:srgbClr val="275316"/>
                </a:solidFill>
                <a:latin typeface="Roboto"/>
                <a:ea typeface="Roboto"/>
                <a:cs typeface="Roboto"/>
                <a:sym typeface="Roboto"/>
              </a:rPr>
              <a:t> to Randomise</a:t>
            </a:r>
            <a:endParaRPr sz="1455">
              <a:solidFill>
                <a:srgbClr val="27531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" name="Google Shape;206;p7"/>
          <p:cNvSpPr txBox="1"/>
          <p:nvPr/>
        </p:nvSpPr>
        <p:spPr>
          <a:xfrm>
            <a:off x="955648" y="741579"/>
            <a:ext cx="102807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475" lIns="120925" spcFirstLastPara="1" rIns="120925" wrap="square" tIns="6047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6C27"/>
              </a:buClr>
              <a:buSzPts val="1455"/>
              <a:buFont typeface="Poppins Light"/>
              <a:buNone/>
            </a:pPr>
            <a:r>
              <a:rPr b="0" i="1" lang="en-US" sz="1455">
                <a:solidFill>
                  <a:srgbClr val="856C27"/>
                </a:solidFill>
                <a:latin typeface="Poppins Light"/>
                <a:ea typeface="Poppins Light"/>
                <a:cs typeface="Poppins Light"/>
                <a:sym typeface="Poppins Light"/>
              </a:rPr>
              <a:t>EARLY GRADE READING SYNTHESIS AND LESSONS</a:t>
            </a:r>
            <a:endParaRPr/>
          </a:p>
        </p:txBody>
      </p:sp>
      <p:grpSp>
        <p:nvGrpSpPr>
          <p:cNvPr id="207" name="Google Shape;207;p7"/>
          <p:cNvGrpSpPr/>
          <p:nvPr/>
        </p:nvGrpSpPr>
        <p:grpSpPr>
          <a:xfrm>
            <a:off x="695000" y="2044077"/>
            <a:ext cx="5227875" cy="3480949"/>
            <a:chOff x="405918" y="1232"/>
            <a:chExt cx="5227875" cy="2605111"/>
          </a:xfrm>
        </p:grpSpPr>
        <p:sp>
          <p:nvSpPr>
            <p:cNvPr id="208" name="Google Shape;208;p7"/>
            <p:cNvSpPr/>
            <p:nvPr/>
          </p:nvSpPr>
          <p:spPr>
            <a:xfrm>
              <a:off x="413561" y="1232"/>
              <a:ext cx="2499600" cy="1234800"/>
            </a:xfrm>
            <a:prstGeom prst="roundRect">
              <a:avLst>
                <a:gd fmla="val 16667" name="adj"/>
              </a:avLst>
            </a:prstGeom>
            <a:solidFill>
              <a:srgbClr val="7F340D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7"/>
            <p:cNvSpPr txBox="1"/>
            <p:nvPr/>
          </p:nvSpPr>
          <p:spPr>
            <a:xfrm>
              <a:off x="473843" y="61514"/>
              <a:ext cx="2379000" cy="11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108000" spcFirstLastPara="1" rIns="72000" wrap="square" tIns="41900">
              <a:noAutofit/>
            </a:bodyPr>
            <a:lstStyle/>
            <a:p>
              <a:pPr indent="0" lvl="0" marL="0" marR="0" rtl="0" algn="ctr">
                <a:lnSpc>
                  <a:spcPct val="8363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None/>
              </a:pPr>
              <a:r>
                <a:rPr b="1" lang="en-US" sz="1800">
                  <a:solidFill>
                    <a:schemeClr val="lt1"/>
                  </a:solidFill>
                </a:rPr>
                <a:t>Sample Size:</a:t>
              </a:r>
              <a:r>
                <a:rPr lang="en-US" sz="1800">
                  <a:solidFill>
                    <a:schemeClr val="lt1"/>
                  </a:solidFill>
                </a:rPr>
                <a:t> detecting significant results if the expected effect size is as large as expecte</a:t>
              </a:r>
              <a:r>
                <a:rPr lang="en-US">
                  <a:solidFill>
                    <a:schemeClr val="lt1"/>
                  </a:solidFill>
                </a:rPr>
                <a:t>d</a:t>
              </a:r>
              <a:endParaRPr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8363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chemeClr val="lt1"/>
                </a:solidFill>
              </a:endParaRPr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3118893" y="1232"/>
              <a:ext cx="2514900" cy="1234800"/>
            </a:xfrm>
            <a:prstGeom prst="roundRect">
              <a:avLst>
                <a:gd fmla="val 16667" name="adj"/>
              </a:avLst>
            </a:prstGeom>
            <a:solidFill>
              <a:srgbClr val="D5AE1D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7"/>
            <p:cNvSpPr txBox="1"/>
            <p:nvPr/>
          </p:nvSpPr>
          <p:spPr>
            <a:xfrm>
              <a:off x="3179175" y="61514"/>
              <a:ext cx="2394600" cy="11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108000" spcFirstLastPara="1" rIns="72000" wrap="square" tIns="41900">
              <a:noAutofit/>
            </a:bodyPr>
            <a:lstStyle/>
            <a:p>
              <a:pPr indent="0" lvl="0" marL="0" marR="0" rtl="0" algn="ctr">
                <a:lnSpc>
                  <a:spcPct val="8363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None/>
              </a:pPr>
              <a:r>
                <a:rPr b="1" lang="en-US" sz="1600" u="sng">
                  <a:solidFill>
                    <a:schemeClr val="lt1"/>
                  </a:solidFill>
                </a:rPr>
                <a:t>N</a:t>
              </a:r>
              <a:r>
                <a:rPr b="1" lang="en-US" sz="1800" u="sng">
                  <a:solidFill>
                    <a:schemeClr val="lt1"/>
                  </a:solidFill>
                </a:rPr>
                <a:t>o </a:t>
              </a:r>
              <a:r>
                <a:rPr lang="en-US" sz="1800">
                  <a:solidFill>
                    <a:schemeClr val="lt1"/>
                  </a:solidFill>
                </a:rPr>
                <a:t>5% sample rule of thumb; 40 schools is better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405918" y="1371536"/>
              <a:ext cx="2514900" cy="1234800"/>
            </a:xfrm>
            <a:prstGeom prst="roundRect">
              <a:avLst>
                <a:gd fmla="val 16667" name="adj"/>
              </a:avLst>
            </a:prstGeom>
            <a:solidFill>
              <a:srgbClr val="3E8B1B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7"/>
            <p:cNvSpPr txBox="1"/>
            <p:nvPr/>
          </p:nvSpPr>
          <p:spPr>
            <a:xfrm>
              <a:off x="466063" y="1492143"/>
              <a:ext cx="2394600" cy="11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108000" spcFirstLastPara="1" rIns="72000" wrap="square" tIns="41900">
              <a:noAutofit/>
            </a:bodyPr>
            <a:lstStyle/>
            <a:p>
              <a:pPr indent="0" lvl="0" marL="0" marR="0" rtl="0" algn="ctr">
                <a:lnSpc>
                  <a:spcPct val="8363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None/>
              </a:pPr>
              <a:r>
                <a:rPr lang="en-US" sz="1800">
                  <a:solidFill>
                    <a:schemeClr val="lt1"/>
                  </a:solidFill>
                </a:rPr>
                <a:t>Easier to increase your control group often 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7"/>
          <p:cNvSpPr/>
          <p:nvPr/>
        </p:nvSpPr>
        <p:spPr>
          <a:xfrm>
            <a:off x="3407975" y="3998376"/>
            <a:ext cx="2514900" cy="15267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7"/>
          <p:cNvSpPr txBox="1"/>
          <p:nvPr/>
        </p:nvSpPr>
        <p:spPr>
          <a:xfrm>
            <a:off x="3528266" y="4148355"/>
            <a:ext cx="2394600" cy="1114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1900" lIns="108000" spcFirstLastPara="1" rIns="72000" wrap="square" tIns="41900">
            <a:noAutofit/>
          </a:bodyPr>
          <a:lstStyle/>
          <a:p>
            <a:pPr indent="0" lvl="0" marL="0" marR="0" rtl="0" algn="ctr">
              <a:lnSpc>
                <a:spcPct val="8363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lt1"/>
                </a:solidFill>
              </a:rPr>
              <a:t>Availability of online resources on sampling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"/>
          <p:cNvSpPr txBox="1"/>
          <p:nvPr>
            <p:ph type="title"/>
          </p:nvPr>
        </p:nvSpPr>
        <p:spPr>
          <a:xfrm>
            <a:off x="789026" y="416381"/>
            <a:ext cx="101145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331D"/>
              </a:buClr>
              <a:buSzPts val="2381"/>
              <a:buFont typeface="Play"/>
              <a:buNone/>
            </a:pPr>
            <a:r>
              <a:rPr lang="en-US" sz="2381">
                <a:solidFill>
                  <a:srgbClr val="52331D"/>
                </a:solidFill>
              </a:rPr>
              <a:t>METHODS MATTER</a:t>
            </a:r>
            <a:endParaRPr/>
          </a:p>
        </p:txBody>
      </p:sp>
      <p:grpSp>
        <p:nvGrpSpPr>
          <p:cNvPr id="222" name="Google Shape;222;p5"/>
          <p:cNvGrpSpPr/>
          <p:nvPr/>
        </p:nvGrpSpPr>
        <p:grpSpPr>
          <a:xfrm>
            <a:off x="981324" y="4858925"/>
            <a:ext cx="10114170" cy="1357818"/>
            <a:chOff x="3037" y="51506"/>
            <a:chExt cx="9993252" cy="1357818"/>
          </a:xfrm>
        </p:grpSpPr>
        <p:sp>
          <p:nvSpPr>
            <p:cNvPr id="223" name="Google Shape;223;p5"/>
            <p:cNvSpPr/>
            <p:nvPr/>
          </p:nvSpPr>
          <p:spPr>
            <a:xfrm>
              <a:off x="3037" y="51506"/>
              <a:ext cx="2263031" cy="1357818"/>
            </a:xfrm>
            <a:prstGeom prst="roundRect">
              <a:avLst>
                <a:gd fmla="val 16667" name="adj"/>
              </a:avLst>
            </a:prstGeom>
            <a:solidFill>
              <a:srgbClr val="FFC000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/>
            </a:p>
          </p:txBody>
        </p:sp>
        <p:sp>
          <p:nvSpPr>
            <p:cNvPr id="224" name="Google Shape;224;p5"/>
            <p:cNvSpPr txBox="1"/>
            <p:nvPr/>
          </p:nvSpPr>
          <p:spPr>
            <a:xfrm>
              <a:off x="69320" y="117789"/>
              <a:ext cx="2130465" cy="12252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49525" spcFirstLastPara="1" rIns="49525" wrap="square" tIns="4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rPr lang="en-US" sz="2400">
                  <a:solidFill>
                    <a:schemeClr val="lt1"/>
                  </a:solidFill>
                </a:rPr>
                <a:t>Theory of Change</a:t>
              </a:r>
              <a:endParaRPr sz="2400"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2492372" y="51506"/>
              <a:ext cx="2263031" cy="1357818"/>
            </a:xfrm>
            <a:prstGeom prst="roundRect">
              <a:avLst>
                <a:gd fmla="val 16667" name="adj"/>
              </a:avLst>
            </a:prstGeom>
            <a:solidFill>
              <a:srgbClr val="FFC000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/>
            </a:p>
          </p:txBody>
        </p:sp>
        <p:sp>
          <p:nvSpPr>
            <p:cNvPr id="226" name="Google Shape;226;p5"/>
            <p:cNvSpPr txBox="1"/>
            <p:nvPr/>
          </p:nvSpPr>
          <p:spPr>
            <a:xfrm>
              <a:off x="2558655" y="117789"/>
              <a:ext cx="2130600" cy="122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49525" spcFirstLastPara="1" rIns="49525" wrap="square" tIns="4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rPr lang="en-US" sz="2400">
                  <a:solidFill>
                    <a:schemeClr val="lt1"/>
                  </a:solidFill>
                </a:rPr>
                <a:t>Qualitative Research</a:t>
              </a:r>
              <a:endParaRPr sz="2400"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4981706" y="51506"/>
              <a:ext cx="2525248" cy="1357818"/>
            </a:xfrm>
            <a:prstGeom prst="roundRect">
              <a:avLst>
                <a:gd fmla="val 16667" name="adj"/>
              </a:avLst>
            </a:prstGeom>
            <a:solidFill>
              <a:srgbClr val="FFC000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/>
            </a:p>
          </p:txBody>
        </p:sp>
        <p:sp>
          <p:nvSpPr>
            <p:cNvPr id="228" name="Google Shape;228;p5"/>
            <p:cNvSpPr txBox="1"/>
            <p:nvPr/>
          </p:nvSpPr>
          <p:spPr>
            <a:xfrm>
              <a:off x="5047989" y="117789"/>
              <a:ext cx="2392682" cy="12252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None/>
              </a:pPr>
              <a:r>
                <a:rPr lang="en-US" sz="2400">
                  <a:solidFill>
                    <a:schemeClr val="lt1"/>
                  </a:solidFill>
                </a:rPr>
                <a:t>Tracking post-intervention</a:t>
              </a:r>
              <a:endParaRPr sz="2400"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7733258" y="51506"/>
              <a:ext cx="2263031" cy="1357818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/>
            </a:p>
          </p:txBody>
        </p:sp>
        <p:sp>
          <p:nvSpPr>
            <p:cNvPr id="230" name="Google Shape;230;p5"/>
            <p:cNvSpPr txBox="1"/>
            <p:nvPr/>
          </p:nvSpPr>
          <p:spPr>
            <a:xfrm>
              <a:off x="7799541" y="117789"/>
              <a:ext cx="2130600" cy="122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2400">
                  <a:solidFill>
                    <a:schemeClr val="dk1"/>
                  </a:solidFill>
                </a:rPr>
                <a:t>Ongoing Monitoring &amp; Evaluation</a:t>
              </a:r>
              <a:endParaRPr sz="2400"/>
            </a:p>
          </p:txBody>
        </p:sp>
      </p:grpSp>
      <p:sp>
        <p:nvSpPr>
          <p:cNvPr id="231" name="Google Shape;231;p5"/>
          <p:cNvSpPr txBox="1"/>
          <p:nvPr>
            <p:ph idx="1" type="body"/>
          </p:nvPr>
        </p:nvSpPr>
        <p:spPr>
          <a:xfrm>
            <a:off x="473875" y="2218038"/>
            <a:ext cx="10744800" cy="21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0998" lvl="0" marL="228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2"/>
              <a:buNone/>
            </a:pPr>
            <a:r>
              <a:rPr lang="en-US" sz="2200">
                <a:latin typeface="Play"/>
                <a:ea typeface="Play"/>
                <a:cs typeface="Play"/>
                <a:sym typeface="Play"/>
              </a:rPr>
              <a:t>M</a:t>
            </a:r>
            <a:r>
              <a:rPr lang="en-US" sz="2200">
                <a:latin typeface="Play"/>
                <a:ea typeface="Play"/>
                <a:cs typeface="Play"/>
                <a:sym typeface="Play"/>
              </a:rPr>
              <a:t>ixed-methods approach, blending randomised experiments with more detailed classroom observations and case studies.</a:t>
            </a:r>
            <a:endParaRPr sz="2200">
              <a:latin typeface="Play"/>
              <a:ea typeface="Play"/>
              <a:cs typeface="Play"/>
              <a:sym typeface="Play"/>
            </a:endParaRPr>
          </a:p>
          <a:p>
            <a:pPr indent="-110998" lvl="0" marL="228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2200">
              <a:latin typeface="Play"/>
              <a:ea typeface="Play"/>
              <a:cs typeface="Play"/>
              <a:sym typeface="Play"/>
            </a:endParaRPr>
          </a:p>
          <a:p>
            <a:pPr indent="-110998" lvl="0" marL="228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200">
                <a:latin typeface="Play"/>
                <a:ea typeface="Play"/>
                <a:cs typeface="Play"/>
                <a:sym typeface="Play"/>
              </a:rPr>
              <a:t>Result: a</a:t>
            </a:r>
            <a:r>
              <a:rPr lang="en-US" sz="2200">
                <a:latin typeface="Play"/>
                <a:ea typeface="Play"/>
                <a:cs typeface="Play"/>
                <a:sym typeface="Play"/>
              </a:rPr>
              <a:t> robust and expanding research agenda - investments in assessment</a:t>
            </a:r>
            <a:endParaRPr sz="2200">
              <a:latin typeface="Play"/>
              <a:ea typeface="Play"/>
              <a:cs typeface="Play"/>
              <a:sym typeface="Play"/>
            </a:endParaRPr>
          </a:p>
          <a:p>
            <a:pPr indent="-110998" lvl="0" marL="228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200">
                <a:latin typeface="Play"/>
                <a:ea typeface="Play"/>
                <a:cs typeface="Play"/>
                <a:sym typeface="Play"/>
              </a:rPr>
              <a:t>instruments and practice, and monitoring and evaluation </a:t>
            </a:r>
            <a:endParaRPr sz="2200"/>
          </a:p>
        </p:txBody>
      </p:sp>
      <p:sp>
        <p:nvSpPr>
          <p:cNvPr id="232" name="Google Shape;232;p5"/>
          <p:cNvSpPr txBox="1"/>
          <p:nvPr/>
        </p:nvSpPr>
        <p:spPr>
          <a:xfrm>
            <a:off x="622850" y="1102675"/>
            <a:ext cx="34116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1225" lIns="161225" spcFirstLastPara="1" rIns="161225" wrap="square" tIns="1612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275316"/>
                </a:solidFill>
                <a:latin typeface="Roboto"/>
                <a:ea typeface="Roboto"/>
                <a:cs typeface="Roboto"/>
                <a:sym typeface="Roboto"/>
              </a:rPr>
              <a:t>Mixed Methods</a:t>
            </a:r>
            <a:endParaRPr sz="3000">
              <a:solidFill>
                <a:srgbClr val="27531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" name="Google Shape;233;p5"/>
          <p:cNvSpPr txBox="1"/>
          <p:nvPr/>
        </p:nvSpPr>
        <p:spPr>
          <a:xfrm>
            <a:off x="622848" y="126479"/>
            <a:ext cx="102807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475" lIns="120925" spcFirstLastPara="1" rIns="120925" wrap="square" tIns="6047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6C27"/>
              </a:buClr>
              <a:buSzPts val="1455"/>
              <a:buFont typeface="Poppins Light"/>
              <a:buNone/>
            </a:pPr>
            <a:r>
              <a:rPr b="0" i="1" lang="en-US" sz="1455">
                <a:solidFill>
                  <a:srgbClr val="856C27"/>
                </a:solidFill>
                <a:latin typeface="Poppins Light"/>
                <a:ea typeface="Poppins Light"/>
                <a:cs typeface="Poppins Light"/>
                <a:sym typeface="Poppins Light"/>
              </a:rPr>
              <a:t>EARLY GRADE READING SYNTHESIS AND LESSONS</a:t>
            </a:r>
            <a:endParaRPr/>
          </a:p>
        </p:txBody>
      </p:sp>
      <p:pic>
        <p:nvPicPr>
          <p:cNvPr id="234" name="Google Shape;23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61779" y="773959"/>
            <a:ext cx="1056888" cy="112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3d6a247577_0_103"/>
          <p:cNvSpPr txBox="1"/>
          <p:nvPr>
            <p:ph type="title"/>
          </p:nvPr>
        </p:nvSpPr>
        <p:spPr>
          <a:xfrm>
            <a:off x="993091" y="697273"/>
            <a:ext cx="9999300" cy="42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331D"/>
              </a:buClr>
              <a:buSzPts val="2381"/>
              <a:buFont typeface="Play"/>
              <a:buNone/>
            </a:pPr>
            <a:r>
              <a:rPr lang="en-US" sz="2381"/>
              <a:t>METHODS MATTER?</a:t>
            </a:r>
            <a:endParaRPr sz="2381"/>
          </a:p>
        </p:txBody>
      </p:sp>
      <p:sp>
        <p:nvSpPr>
          <p:cNvPr id="240" name="Google Shape;240;g33d6a247577_0_103"/>
          <p:cNvSpPr txBox="1"/>
          <p:nvPr>
            <p:ph idx="1" type="body"/>
          </p:nvPr>
        </p:nvSpPr>
        <p:spPr>
          <a:xfrm>
            <a:off x="814950" y="2038800"/>
            <a:ext cx="10562100" cy="48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/>
          </a:bodyPr>
          <a:lstStyle/>
          <a:p>
            <a:pPr indent="-372969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lay"/>
              <a:buChar char="•"/>
            </a:pPr>
            <a:r>
              <a:rPr lang="en-US" sz="2674">
                <a:latin typeface="Play"/>
                <a:ea typeface="Play"/>
                <a:cs typeface="Play"/>
                <a:sym typeface="Play"/>
              </a:rPr>
              <a:t>Standardised Data Collection Procedures. Ensure all enumerators follow</a:t>
            </a:r>
            <a:endParaRPr sz="2674">
              <a:latin typeface="Play"/>
              <a:ea typeface="Play"/>
              <a:cs typeface="Play"/>
              <a:sym typeface="Play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74">
                <a:latin typeface="Play"/>
                <a:ea typeface="Play"/>
                <a:cs typeface="Play"/>
                <a:sym typeface="Play"/>
              </a:rPr>
              <a:t>clear, written protocols to minimise inconsistencies.</a:t>
            </a:r>
            <a:endParaRPr sz="2674">
              <a:latin typeface="Play"/>
              <a:ea typeface="Play"/>
              <a:cs typeface="Play"/>
              <a:sym typeface="Play"/>
            </a:endParaRPr>
          </a:p>
          <a:p>
            <a:pPr indent="-372969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lay"/>
              <a:buChar char="•"/>
            </a:pPr>
            <a:r>
              <a:rPr lang="en-US" sz="2674">
                <a:latin typeface="Play"/>
                <a:ea typeface="Play"/>
                <a:cs typeface="Play"/>
                <a:sym typeface="Play"/>
              </a:rPr>
              <a:t>Training and Pilot Testing. Train fieldworkers thoroughly (at least 5 days).</a:t>
            </a:r>
            <a:endParaRPr sz="2674">
              <a:latin typeface="Play"/>
              <a:ea typeface="Play"/>
              <a:cs typeface="Play"/>
              <a:sym typeface="Play"/>
            </a:endParaRPr>
          </a:p>
          <a:p>
            <a:pPr indent="-372969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lay"/>
              <a:buChar char="•"/>
            </a:pPr>
            <a:r>
              <a:rPr lang="en-US" sz="2674">
                <a:latin typeface="Play"/>
                <a:ea typeface="Play"/>
                <a:cs typeface="Play"/>
                <a:sym typeface="Play"/>
              </a:rPr>
              <a:t>Include simulation in the training to identify and resolve potential issues.</a:t>
            </a:r>
            <a:endParaRPr sz="2674">
              <a:latin typeface="Play"/>
              <a:ea typeface="Play"/>
              <a:cs typeface="Play"/>
              <a:sym typeface="Play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74">
              <a:latin typeface="Play"/>
              <a:ea typeface="Play"/>
              <a:cs typeface="Play"/>
              <a:sym typeface="Play"/>
            </a:endParaRPr>
          </a:p>
          <a:p>
            <a:pPr indent="-372969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lay"/>
              <a:buChar char="•"/>
            </a:pPr>
            <a:r>
              <a:rPr lang="en-US" sz="2674">
                <a:latin typeface="Play"/>
                <a:ea typeface="Play"/>
                <a:cs typeface="Play"/>
                <a:sym typeface="Play"/>
              </a:rPr>
              <a:t>Invest in credible data collection systems - credibility and cost implications</a:t>
            </a:r>
            <a:endParaRPr sz="2674">
              <a:latin typeface="Play"/>
              <a:ea typeface="Play"/>
              <a:cs typeface="Play"/>
              <a:sym typeface="Play"/>
            </a:endParaRPr>
          </a:p>
          <a:p>
            <a:pPr indent="-372969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lay"/>
              <a:buChar char="•"/>
            </a:pPr>
            <a:r>
              <a:rPr lang="en-US" sz="2674">
                <a:latin typeface="Play"/>
                <a:ea typeface="Play"/>
                <a:cs typeface="Play"/>
                <a:sym typeface="Play"/>
              </a:rPr>
              <a:t>Where possible use tablets for digital data entry as this allows for real-time validation of data coming in during data collection. </a:t>
            </a:r>
            <a:endParaRPr sz="2674">
              <a:latin typeface="Play"/>
              <a:ea typeface="Play"/>
              <a:cs typeface="Play"/>
              <a:sym typeface="Play"/>
            </a:endParaRPr>
          </a:p>
          <a:p>
            <a:pPr indent="-372969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lay"/>
              <a:buChar char="•"/>
            </a:pPr>
            <a:r>
              <a:rPr lang="en-US" sz="2674">
                <a:latin typeface="Play"/>
                <a:ea typeface="Play"/>
                <a:cs typeface="Play"/>
                <a:sym typeface="Play"/>
              </a:rPr>
              <a:t>Spot checks in the field.</a:t>
            </a:r>
            <a:endParaRPr sz="2674">
              <a:latin typeface="Play"/>
              <a:ea typeface="Play"/>
              <a:cs typeface="Play"/>
              <a:sym typeface="Play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74">
              <a:latin typeface="Play"/>
              <a:ea typeface="Play"/>
              <a:cs typeface="Play"/>
              <a:sym typeface="Play"/>
            </a:endParaRPr>
          </a:p>
          <a:p>
            <a:pPr indent="-372969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lay"/>
              <a:buChar char="•"/>
            </a:pPr>
            <a:r>
              <a:rPr lang="en-US" sz="2674">
                <a:latin typeface="Play"/>
                <a:ea typeface="Play"/>
                <a:cs typeface="Play"/>
                <a:sym typeface="Play"/>
              </a:rPr>
              <a:t>Cross-Validation and Error Checking. Implement built-in logic checks into the process</a:t>
            </a:r>
            <a:endParaRPr sz="2674">
              <a:latin typeface="Play"/>
              <a:ea typeface="Play"/>
              <a:cs typeface="Play"/>
              <a:sym typeface="Play"/>
            </a:endParaRPr>
          </a:p>
          <a:p>
            <a:pPr indent="-110998" lvl="0" marL="228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852"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41" name="Google Shape;241;g33d6a247577_0_103"/>
          <p:cNvSpPr txBox="1"/>
          <p:nvPr/>
        </p:nvSpPr>
        <p:spPr>
          <a:xfrm>
            <a:off x="948877" y="1102675"/>
            <a:ext cx="46011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1225" lIns="161225" spcFirstLastPara="1" rIns="161225" wrap="square" tIns="1612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81">
                <a:solidFill>
                  <a:srgbClr val="275316"/>
                </a:solidFill>
                <a:latin typeface="Roboto"/>
                <a:ea typeface="Roboto"/>
                <a:cs typeface="Roboto"/>
                <a:sym typeface="Roboto"/>
              </a:rPr>
              <a:t>Implement Quality Assurance</a:t>
            </a:r>
            <a:endParaRPr sz="1455">
              <a:solidFill>
                <a:srgbClr val="27531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" name="Google Shape;242;g33d6a247577_0_103"/>
          <p:cNvSpPr txBox="1"/>
          <p:nvPr/>
        </p:nvSpPr>
        <p:spPr>
          <a:xfrm>
            <a:off x="546648" y="597429"/>
            <a:ext cx="102807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475" lIns="120925" spcFirstLastPara="1" rIns="120925" wrap="square" tIns="6047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6C27"/>
              </a:buClr>
              <a:buSzPts val="1455"/>
              <a:buFont typeface="Poppins Light"/>
              <a:buNone/>
            </a:pPr>
            <a:r>
              <a:rPr b="0" i="1" lang="en-US" sz="1455">
                <a:solidFill>
                  <a:srgbClr val="856C27"/>
                </a:solidFill>
                <a:latin typeface="Poppins Light"/>
                <a:ea typeface="Poppins Light"/>
                <a:cs typeface="Poppins Light"/>
                <a:sym typeface="Poppins Light"/>
              </a:rPr>
              <a:t>EARLY GRADE READING SYNTHESIS AND LESSONS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2024-06-23T19:10:13Z</dcterms:created>
  <dc:creator>Mohohlwane, Nompumelelo</dc:creator>
</cp:coreProperties>
</file>